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8F34D3-6A29-4390-A4BA-852AC40F2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B7E779-4CEB-4A62-92FF-D0E79C254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9D6975-4C93-4F7D-9125-65282FDFE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CC3294-ADAA-466E-9F03-49E76748F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9C9CCE-DEBA-4E90-BA5F-D606093BE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64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8AC03-4845-4ACE-9956-3FEE21155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6B84C9-35BC-4E40-8B43-890A1723B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2C3974-BC23-493F-8C3C-2457B8E7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6E17BA-83F8-4E93-A439-70F6A5D4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5CD793-6F75-4FA6-A904-76ACA00E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62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E72DBD-DF50-4C96-8565-6280FF7C2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47EDC5-9BBA-44C5-BB7E-6C10AE05E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B96F7E-2803-46B0-A931-353679E5F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55C6A6-FCE4-4B57-B714-6E55591F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6502C6-251A-42B2-8A71-1643904B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48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D663B-7878-4BD7-80A4-AD14C596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FD465F-8E78-413D-8AE8-E9EBEDCB0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DDB2C6-62CA-4E8F-A14C-E518C935A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A78D5D-FE39-4200-82DF-FAA201D7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3AA0CF-CF28-4C1A-9DA1-1B6596776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63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A36D33-C94A-43B4-9340-DBA8923B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A3E75A-AEDC-4EE5-8C16-72895C973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C21AC7-31BF-4BEF-8DFA-3C447CCC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373FD-4DD1-46E1-B21D-A86A61DB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7D7CF2-EF70-45D6-9766-4EB36ECB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67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5BCA2-55B9-423E-B5D6-A9999B3EF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6982EF-5B6F-4493-8201-4EC8B3979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657B10-67BA-4C00-8E2F-0015BE69D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C6A869-7FED-4291-ADA5-6BA0E8FA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528C71-0EF6-4A77-A1BD-35E2102B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E84F39-ABD3-4B72-9925-8F25A586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08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000893-CE28-4601-87C4-B12CE0D8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33A52A-ADBE-411B-8DF0-6EB7F8FC8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436873-2FB1-49CC-8F6D-0D1823019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E48AA0-D3BC-46B7-9950-75C4769F7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4A96D5C-86FE-46DC-99CD-EC172FEDD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C8621EC-5907-42BB-A292-E31DC1D0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9D67358-7D3E-4BBE-BA4F-97FB7B8DC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BF44C62-C5DB-4B17-828A-240C2388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25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68A02E-584C-4278-B961-A8C7B7E38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205F03-BDD2-40E5-A46E-16F5B8A1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383EF7-B28D-40F0-A6FA-4D7F06D5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18C729-9589-44F5-9628-31BCECD8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6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C037A65-96D0-4043-AD49-C486621FC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A58B623-B2E6-43B2-85C2-FC974FB02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56F4DA-7381-4E96-9FD8-50DA92E5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69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E38A6E-86C0-442C-AB92-7D4350E1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3CF7BB-AD1D-4F79-950B-CFDD9F4BE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1C68F8-028C-4B60-996D-E1FFFD342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652718-4066-4D36-AE11-66ECC7795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AB42C-9B7D-4822-845C-70F3E53CF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3AAE07-AC0B-44C1-AFCA-11258B4B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00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8AA8C7-2F91-4195-AB5E-05B7A203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C0F698-993D-4C2B-90D8-A3CAA5D88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A36875-F786-4780-9D4F-4C16AA77B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5DEBC6-71FC-442A-A7EC-9F9453DAA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4482FB-E2B4-487C-A5A6-A8DEA7F1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9C1D15-C3F9-451F-8D0C-ADEFC701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04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4A4A79-05AA-4CE7-B523-FB88F335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780535-B16A-4B7C-9AF8-DAF579C6C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BF1C6F-89DA-4877-BEDD-8B94F005F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C097C-73CC-4AF4-9894-D5F3E72D7DFA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F24BAD-B67B-4E3F-AE8C-1232CAA7C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E5D8BE-89A0-4C9D-920F-4C480655CA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3CAE1-53EC-4395-824F-650A8467F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77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1597"/>
            <a:ext cx="9144000" cy="132763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6600" dirty="0"/>
              <a:t>政策アイデア名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B92ACD3-5C6B-4F8A-844C-E08E4FA95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89884" y="4605219"/>
            <a:ext cx="4812323" cy="881184"/>
          </a:xfrm>
        </p:spPr>
        <p:txBody>
          <a:bodyPr/>
          <a:lstStyle/>
          <a:p>
            <a:pPr algn="l"/>
            <a:r>
              <a:rPr kumimoji="1" lang="ja-JP" altLang="en-US" dirty="0"/>
              <a:t>団体名　：</a:t>
            </a:r>
            <a:endParaRPr kumimoji="1" lang="en-US" altLang="ja-JP" dirty="0"/>
          </a:p>
          <a:p>
            <a:pPr algn="l"/>
            <a:r>
              <a:rPr lang="ja-JP" altLang="en-US" dirty="0"/>
              <a:t>提案者名：</a:t>
            </a:r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6AFE7A9-4B1F-4601-8A80-85C6457FE97E}"/>
              </a:ext>
            </a:extLst>
          </p:cNvPr>
          <p:cNvSpPr txBox="1">
            <a:spLocks/>
          </p:cNvSpPr>
          <p:nvPr/>
        </p:nvSpPr>
        <p:spPr>
          <a:xfrm>
            <a:off x="281353" y="175846"/>
            <a:ext cx="931985" cy="4747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/>
              <a:t>表紙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E673D00C-2009-4C4B-8F91-24657C7E29DF}"/>
              </a:ext>
            </a:extLst>
          </p:cNvPr>
          <p:cNvSpPr txBox="1">
            <a:spLocks/>
          </p:cNvSpPr>
          <p:nvPr/>
        </p:nvSpPr>
        <p:spPr>
          <a:xfrm>
            <a:off x="10357337" y="175846"/>
            <a:ext cx="1553309" cy="4747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dirty="0"/>
              <a:t>【</a:t>
            </a:r>
            <a:r>
              <a:rPr lang="ja-JP" altLang="en-US" sz="2000" dirty="0"/>
              <a:t>様式３</a:t>
            </a:r>
            <a:r>
              <a:rPr lang="en-US" altLang="ja-JP" sz="2000" dirty="0"/>
              <a:t>】</a:t>
            </a:r>
            <a:r>
              <a:rPr lang="ja-JP" alt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02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67054"/>
            <a:ext cx="2699238" cy="4747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2000" dirty="0"/>
              <a:t>政策アイデアの概要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2F2E241-A7D0-46FA-9615-2BE3CB7DA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145901"/>
              </p:ext>
            </p:extLst>
          </p:nvPr>
        </p:nvGraphicFramePr>
        <p:xfrm>
          <a:off x="342900" y="989415"/>
          <a:ext cx="11506200" cy="5723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6648">
                  <a:extLst>
                    <a:ext uri="{9D8B030D-6E8A-4147-A177-3AD203B41FA5}">
                      <a16:colId xmlns:a16="http://schemas.microsoft.com/office/drawing/2014/main" val="815689684"/>
                    </a:ext>
                  </a:extLst>
                </a:gridCol>
                <a:gridCol w="10279552">
                  <a:extLst>
                    <a:ext uri="{9D8B030D-6E8A-4147-A177-3AD203B41FA5}">
                      <a16:colId xmlns:a16="http://schemas.microsoft.com/office/drawing/2014/main" val="31394309"/>
                    </a:ext>
                  </a:extLst>
                </a:gridCol>
              </a:tblGrid>
              <a:tr h="8657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総合計画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取組の内容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088421"/>
                  </a:ext>
                </a:extLst>
              </a:tr>
              <a:tr h="7954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事業の主体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</a:rPr>
                        <a:t>中津川市　　・　　提案者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83597"/>
                  </a:ext>
                </a:extLst>
              </a:tr>
              <a:tr h="4062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政策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アイデア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の内容</a:t>
                      </a:r>
                    </a:p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275169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B5A8E894-350E-4E87-978D-D02FE2F5F512}"/>
              </a:ext>
            </a:extLst>
          </p:cNvPr>
          <p:cNvSpPr txBox="1">
            <a:spLocks/>
          </p:cNvSpPr>
          <p:nvPr/>
        </p:nvSpPr>
        <p:spPr>
          <a:xfrm>
            <a:off x="6805245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36616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67054"/>
            <a:ext cx="3420208" cy="47478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000" dirty="0"/>
              <a:t>政策アイデアの</a:t>
            </a:r>
            <a:r>
              <a:rPr lang="ja-JP" altLang="en-US" sz="2000" dirty="0"/>
              <a:t>目的と動機</a:t>
            </a:r>
            <a:endParaRPr kumimoji="1" lang="ja-JP" altLang="en-US" sz="2000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E04520D-C72D-4747-913F-6C40F6EC4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228838"/>
              </p:ext>
            </p:extLst>
          </p:nvPr>
        </p:nvGraphicFramePr>
        <p:xfrm>
          <a:off x="342900" y="838653"/>
          <a:ext cx="11506200" cy="36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640">
                  <a:extLst>
                    <a:ext uri="{9D8B030D-6E8A-4147-A177-3AD203B41FA5}">
                      <a16:colId xmlns:a16="http://schemas.microsoft.com/office/drawing/2014/main" val="815689684"/>
                    </a:ext>
                  </a:extLst>
                </a:gridCol>
                <a:gridCol w="10304560">
                  <a:extLst>
                    <a:ext uri="{9D8B030D-6E8A-4147-A177-3AD203B41FA5}">
                      <a16:colId xmlns:a16="http://schemas.microsoft.com/office/drawing/2014/main" val="31394309"/>
                    </a:ext>
                  </a:extLst>
                </a:gridCol>
              </a:tblGrid>
              <a:tr h="36718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政策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アイデアの目的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088421"/>
                  </a:ext>
                </a:extLst>
              </a:tr>
            </a:tbl>
          </a:graphicData>
        </a:graphic>
      </p:graphicFrame>
      <p:sp>
        <p:nvSpPr>
          <p:cNvPr id="7" name="タイトル 1">
            <a:extLst>
              <a:ext uri="{FF2B5EF4-FFF2-40B4-BE49-F238E27FC236}">
                <a16:creationId xmlns:a16="http://schemas.microsoft.com/office/drawing/2014/main" id="{3A1109A5-4626-4B63-BB6A-70EF5F3939B7}"/>
              </a:ext>
            </a:extLst>
          </p:cNvPr>
          <p:cNvSpPr txBox="1">
            <a:spLocks/>
          </p:cNvSpPr>
          <p:nvPr/>
        </p:nvSpPr>
        <p:spPr>
          <a:xfrm>
            <a:off x="6805245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DE1C84E-38CC-4117-8586-AA245683E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4813"/>
              </p:ext>
            </p:extLst>
          </p:nvPr>
        </p:nvGraphicFramePr>
        <p:xfrm>
          <a:off x="342900" y="4668715"/>
          <a:ext cx="11515725" cy="2076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145">
                  <a:extLst>
                    <a:ext uri="{9D8B030D-6E8A-4147-A177-3AD203B41FA5}">
                      <a16:colId xmlns:a16="http://schemas.microsoft.com/office/drawing/2014/main" val="815689684"/>
                    </a:ext>
                  </a:extLst>
                </a:gridCol>
                <a:gridCol w="10346580">
                  <a:extLst>
                    <a:ext uri="{9D8B030D-6E8A-4147-A177-3AD203B41FA5}">
                      <a16:colId xmlns:a16="http://schemas.microsoft.com/office/drawing/2014/main" val="31394309"/>
                    </a:ext>
                  </a:extLst>
                </a:gridCol>
              </a:tblGrid>
              <a:tr h="20769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提案に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至った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動機や想い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08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326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67054"/>
            <a:ext cx="2259624" cy="50995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000" dirty="0"/>
              <a:t>中津川市の課題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3D749CEE-4312-4925-B38C-BF11192F6C96}"/>
              </a:ext>
            </a:extLst>
          </p:cNvPr>
          <p:cNvSpPr txBox="1">
            <a:spLocks/>
          </p:cNvSpPr>
          <p:nvPr/>
        </p:nvSpPr>
        <p:spPr>
          <a:xfrm>
            <a:off x="6805245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07569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107" y="123092"/>
            <a:ext cx="4580793" cy="52839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000" dirty="0"/>
              <a:t>政策アイデアのワクワクするポイント</a:t>
            </a: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6F8940F3-41AF-4D24-B2C7-490D0C70D07F}"/>
              </a:ext>
            </a:extLst>
          </p:cNvPr>
          <p:cNvSpPr txBox="1">
            <a:spLocks/>
          </p:cNvSpPr>
          <p:nvPr/>
        </p:nvSpPr>
        <p:spPr>
          <a:xfrm>
            <a:off x="6805245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150538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106" y="123092"/>
            <a:ext cx="5873263" cy="52839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2000" dirty="0"/>
              <a:t>政策アイデアの新規性・独創性・中津川市らしさ</a:t>
            </a:r>
            <a:endParaRPr kumimoji="1" lang="ja-JP" altLang="en-US" sz="2000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7D2A7B79-B0FB-4F7C-83AA-ABB947CF8F28}"/>
              </a:ext>
            </a:extLst>
          </p:cNvPr>
          <p:cNvSpPr txBox="1">
            <a:spLocks/>
          </p:cNvSpPr>
          <p:nvPr/>
        </p:nvSpPr>
        <p:spPr>
          <a:xfrm>
            <a:off x="6805245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080741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144" y="140911"/>
            <a:ext cx="5940188" cy="52839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000" dirty="0"/>
              <a:t>政策アイデアの実施に向けた具体的な手法・手段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58666FA4-AC83-4A08-BDB7-DB317FEFD3CD}"/>
              </a:ext>
            </a:extLst>
          </p:cNvPr>
          <p:cNvSpPr txBox="1">
            <a:spLocks/>
          </p:cNvSpPr>
          <p:nvPr/>
        </p:nvSpPr>
        <p:spPr>
          <a:xfrm>
            <a:off x="7472902" y="140911"/>
            <a:ext cx="4559441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80164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F7C0C8CF-F9F0-4EC9-AE0E-F566D0812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645704"/>
              </p:ext>
            </p:extLst>
          </p:nvPr>
        </p:nvGraphicFramePr>
        <p:xfrm>
          <a:off x="337037" y="1290433"/>
          <a:ext cx="11517926" cy="459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8963">
                  <a:extLst>
                    <a:ext uri="{9D8B030D-6E8A-4147-A177-3AD203B41FA5}">
                      <a16:colId xmlns:a16="http://schemas.microsoft.com/office/drawing/2014/main" val="2504103267"/>
                    </a:ext>
                  </a:extLst>
                </a:gridCol>
                <a:gridCol w="5758963">
                  <a:extLst>
                    <a:ext uri="{9D8B030D-6E8A-4147-A177-3AD203B41FA5}">
                      <a16:colId xmlns:a16="http://schemas.microsoft.com/office/drawing/2014/main" val="432418749"/>
                    </a:ext>
                  </a:extLst>
                </a:gridCol>
              </a:tblGrid>
              <a:tr h="5749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概算金額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2078254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○○費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800" dirty="0"/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7825465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○○費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800" dirty="0"/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5437045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8646519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4303889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652824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8228150"/>
                  </a:ext>
                </a:extLst>
              </a:tr>
              <a:tr h="574960">
                <a:tc>
                  <a:txBody>
                    <a:bodyPr/>
                    <a:lstStyle/>
                    <a:p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0571885"/>
                  </a:ext>
                </a:extLst>
              </a:tr>
            </a:tbl>
          </a:graphicData>
        </a:graphic>
      </p:graphicFrame>
      <p:sp>
        <p:nvSpPr>
          <p:cNvPr id="4" name="タイトル 1">
            <a:extLst>
              <a:ext uri="{FF2B5EF4-FFF2-40B4-BE49-F238E27FC236}">
                <a16:creationId xmlns:a16="http://schemas.microsoft.com/office/drawing/2014/main" id="{FCA802F9-134E-4595-8118-773E98E059DB}"/>
              </a:ext>
            </a:extLst>
          </p:cNvPr>
          <p:cNvSpPr txBox="1">
            <a:spLocks/>
          </p:cNvSpPr>
          <p:nvPr/>
        </p:nvSpPr>
        <p:spPr>
          <a:xfrm>
            <a:off x="334106" y="921009"/>
            <a:ext cx="7277101" cy="528392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/>
              <a:t>必要になる概算費用と内訳（何にお金を使うか）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A626D486-45E5-40AA-9608-D7D3C8A31041}"/>
              </a:ext>
            </a:extLst>
          </p:cNvPr>
          <p:cNvSpPr txBox="1">
            <a:spLocks/>
          </p:cNvSpPr>
          <p:nvPr/>
        </p:nvSpPr>
        <p:spPr>
          <a:xfrm>
            <a:off x="334106" y="6100569"/>
            <a:ext cx="11517926" cy="61619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/>
              <a:t>※</a:t>
            </a:r>
            <a:r>
              <a:rPr lang="ja-JP" altLang="en-US" sz="1600" dirty="0"/>
              <a:t>市が実施主体となるアイデアの場合、概算金額の合計は</a:t>
            </a:r>
            <a:r>
              <a:rPr lang="en-US" altLang="ja-JP" sz="1600" dirty="0"/>
              <a:t>1,000</a:t>
            </a:r>
            <a:r>
              <a:rPr lang="ja-JP" altLang="en-US" sz="1600" dirty="0"/>
              <a:t>万円以下としてください。</a:t>
            </a:r>
            <a:endParaRPr lang="en-US" altLang="ja-JP" sz="1600" dirty="0"/>
          </a:p>
          <a:p>
            <a:r>
              <a:rPr lang="en-US" altLang="ja-JP" sz="1600" dirty="0"/>
              <a:t>※</a:t>
            </a:r>
            <a:r>
              <a:rPr lang="ja-JP" altLang="en-US" sz="1600" dirty="0"/>
              <a:t>提案者自身が実施主体となるアイデアの場合、補助金は１事業当たり最大</a:t>
            </a:r>
            <a:r>
              <a:rPr lang="en-US" altLang="ja-JP" sz="1600" dirty="0"/>
              <a:t>100</a:t>
            </a:r>
            <a:r>
              <a:rPr lang="ja-JP" altLang="en-US" sz="1600" dirty="0"/>
              <a:t>万円ですが、概算費用の上限はありません。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2D1B168-37E1-436C-9354-D4301B1358F7}"/>
              </a:ext>
            </a:extLst>
          </p:cNvPr>
          <p:cNvSpPr txBox="1"/>
          <p:nvPr/>
        </p:nvSpPr>
        <p:spPr>
          <a:xfrm>
            <a:off x="6180992" y="5430570"/>
            <a:ext cx="967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合計：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1A0A14D2-01FC-42C5-9E07-31BA545061A3}"/>
              </a:ext>
            </a:extLst>
          </p:cNvPr>
          <p:cNvSpPr txBox="1">
            <a:spLocks/>
          </p:cNvSpPr>
          <p:nvPr/>
        </p:nvSpPr>
        <p:spPr>
          <a:xfrm>
            <a:off x="7148146" y="141235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674BE013-6A5D-4E11-8B60-D7224226D649}"/>
              </a:ext>
            </a:extLst>
          </p:cNvPr>
          <p:cNvSpPr txBox="1">
            <a:spLocks/>
          </p:cNvSpPr>
          <p:nvPr/>
        </p:nvSpPr>
        <p:spPr>
          <a:xfrm>
            <a:off x="311144" y="140911"/>
            <a:ext cx="4085010" cy="4747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/>
              <a:t>政策アイデアの実施にかかる費用</a:t>
            </a:r>
          </a:p>
        </p:txBody>
      </p:sp>
    </p:spTree>
    <p:extLst>
      <p:ext uri="{BB962C8B-B14F-4D97-AF65-F5344CB8AC3E}">
        <p14:creationId xmlns:p14="http://schemas.microsoft.com/office/powerpoint/2010/main" val="1609912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A14E21-1A27-4CB0-9C08-42A154E70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107" y="123092"/>
            <a:ext cx="5328139" cy="52839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000" dirty="0"/>
              <a:t>その他（アピールポイント、補足事項など）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9F2923C-E245-4348-A250-53ED8EB4242E}"/>
              </a:ext>
            </a:extLst>
          </p:cNvPr>
          <p:cNvSpPr txBox="1">
            <a:spLocks/>
          </p:cNvSpPr>
          <p:nvPr/>
        </p:nvSpPr>
        <p:spPr>
          <a:xfrm>
            <a:off x="6994070" y="176700"/>
            <a:ext cx="5043855" cy="4747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u="sng" dirty="0"/>
              <a:t>政策アイデア名：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3819439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203</Words>
  <Application>Microsoft Office PowerPoint</Application>
  <PresentationFormat>ワイド画面</PresentationFormat>
  <Paragraphs>48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游ゴシック Light</vt:lpstr>
      <vt:lpstr>Arial</vt:lpstr>
      <vt:lpstr>Office テーマ</vt:lpstr>
      <vt:lpstr>政策アイデア名</vt:lpstr>
      <vt:lpstr>政策アイデアの概要</vt:lpstr>
      <vt:lpstr>政策アイデアの目的と動機</vt:lpstr>
      <vt:lpstr>中津川市の課題</vt:lpstr>
      <vt:lpstr>政策アイデアのワクワクするポイント</vt:lpstr>
      <vt:lpstr>政策アイデアの新規性・独創性・中津川市らしさ</vt:lpstr>
      <vt:lpstr>政策アイデアの実施に向けた具体的な手法・手段</vt:lpstr>
      <vt:lpstr>PowerPoint プレゼンテーション</vt:lpstr>
      <vt:lpstr>その他（アピールポイント、補足事項など）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鎌田渉椰</dc:creator>
  <cp:lastModifiedBy>鎌田渉椰</cp:lastModifiedBy>
  <cp:revision>77</cp:revision>
  <cp:lastPrinted>2026-05-21T07:57:31Z</cp:lastPrinted>
  <dcterms:created xsi:type="dcterms:W3CDTF">2026-04-16T00:09:30Z</dcterms:created>
  <dcterms:modified xsi:type="dcterms:W3CDTF">2026-05-21T09:25:21Z</dcterms:modified>
</cp:coreProperties>
</file>